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85" r:id="rId6"/>
    <p:sldId id="271" r:id="rId7"/>
    <p:sldId id="283" r:id="rId8"/>
    <p:sldId id="284" r:id="rId9"/>
    <p:sldId id="272" r:id="rId10"/>
    <p:sldId id="289" r:id="rId11"/>
    <p:sldId id="288" r:id="rId12"/>
    <p:sldId id="273" r:id="rId13"/>
    <p:sldId id="290" r:id="rId14"/>
    <p:sldId id="274" r:id="rId15"/>
    <p:sldId id="286" r:id="rId16"/>
    <p:sldId id="276" r:id="rId17"/>
    <p:sldId id="277" r:id="rId18"/>
    <p:sldId id="287" r:id="rId19"/>
    <p:sldId id="280" r:id="rId20"/>
  </p:sldIdLst>
  <p:sldSz cx="9144000" cy="5143500" type="screen16x9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8">
          <p15:clr>
            <a:srgbClr val="A4A3A4"/>
          </p15:clr>
        </p15:guide>
        <p15:guide id="2" orient="horz" pos="106">
          <p15:clr>
            <a:srgbClr val="A4A3A4"/>
          </p15:clr>
        </p15:guide>
        <p15:guide id="3" orient="horz" pos="2811">
          <p15:clr>
            <a:srgbClr val="A4A3A4"/>
          </p15:clr>
        </p15:guide>
        <p15:guide id="4" pos="391">
          <p15:clr>
            <a:srgbClr val="A4A3A4"/>
          </p15:clr>
        </p15:guide>
        <p15:guide id="5" pos="56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61"/>
    <a:srgbClr val="3F9C35"/>
    <a:srgbClr val="FFFFFF"/>
    <a:srgbClr val="34B233"/>
    <a:srgbClr val="000000"/>
    <a:srgbClr val="292929"/>
    <a:srgbClr val="D5D2CA"/>
    <a:srgbClr val="0051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41" d="100"/>
          <a:sy n="141" d="100"/>
        </p:scale>
        <p:origin x="702" y="120"/>
      </p:cViewPr>
      <p:guideLst>
        <p:guide orient="horz" pos="928"/>
        <p:guide orient="horz" pos="106"/>
        <p:guide orient="horz" pos="2811"/>
        <p:guide pos="391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6756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9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607588" y="170100"/>
            <a:ext cx="4284000" cy="4284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78944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337175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3507017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26"/>
          </p:nvPr>
        </p:nvSpPr>
        <p:spPr>
          <a:xfrm>
            <a:off x="6215589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7"/>
          </p:nvPr>
        </p:nvSpPr>
        <p:spPr>
          <a:xfrm>
            <a:off x="3364454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4059604" cy="298786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474463"/>
            <a:ext cx="4060800" cy="298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8745" y="1107712"/>
            <a:ext cx="8274430" cy="33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5950" y="166688"/>
            <a:ext cx="4032000" cy="42903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59588" y="166688"/>
            <a:ext cx="4032000" cy="428966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9143999" cy="51435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white">
          <a:xfrm>
            <a:off x="561600" y="172641"/>
            <a:ext cx="8330400" cy="576832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98238" y="1365481"/>
            <a:ext cx="8394937" cy="30924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620713" y="1473200"/>
            <a:ext cx="8272462" cy="2989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6" name="Tijdelijke aanduiding voor afbeelding 24"/>
          <p:cNvSpPr>
            <a:spLocks noGrp="1"/>
          </p:cNvSpPr>
          <p:nvPr>
            <p:ph type="pic" sz="quarter" idx="19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9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0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987200"/>
          </a:xfrm>
        </p:spPr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858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8401" y="1474788"/>
            <a:ext cx="4051491" cy="298608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364830"/>
            <a:ext cx="4102100" cy="3097633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473200"/>
            <a:ext cx="4102100" cy="2989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5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6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7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8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2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6756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28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61600" y="169210"/>
            <a:ext cx="8330400" cy="576832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18000" rIns="9144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stijl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501567" y="1368000"/>
            <a:ext cx="8391607" cy="30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/>
              <a:t>Tweede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463600" y="4773600"/>
            <a:ext cx="468000" cy="123188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lnSpc>
                <a:spcPts val="900"/>
              </a:lnSpc>
              <a:defRPr lang="nl-NL" sz="800" smtClean="0">
                <a:latin typeface="Verdana" pitchFamily="34" charset="0"/>
              </a:defRPr>
            </a:lvl1pPr>
          </a:lstStyle>
          <a:p>
            <a:pPr algn="r"/>
            <a:fld id="{F25965E0-7062-474C-8671-DB3A3CE669B0}" type="slidenum">
              <a:rPr lang="en-GB" noProof="0" smtClean="0"/>
              <a:pPr algn="r"/>
              <a:t>‹#›</a:t>
            </a:fld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6DE39-ABD5-A97F-8BD3-4380FE0B5094}"/>
              </a:ext>
            </a:extLst>
          </p:cNvPr>
          <p:cNvPicPr>
            <a:picLocks/>
          </p:cNvPicPr>
          <p:nvPr userDrawn="1"/>
        </p:nvPicPr>
        <p:blipFill>
          <a:blip r:embed="rId23"/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hf hdr="0" ftr="0" dt="0"/>
  <p:txStyles>
    <p:titleStyle>
      <a:lvl1pPr algn="l" rtl="0" fontAlgn="base">
        <a:lnSpc>
          <a:spcPts val="3200"/>
        </a:lnSpc>
        <a:spcBef>
          <a:spcPct val="0"/>
        </a:spcBef>
        <a:spcAft>
          <a:spcPct val="0"/>
        </a:spcAft>
        <a:defRPr sz="26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400"/>
        </a:lnSpc>
        <a:spcBef>
          <a:spcPts val="11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400"/>
        </a:lnSpc>
        <a:spcBef>
          <a:spcPts val="9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emf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987200"/>
          </a:xfrm>
        </p:spPr>
        <p:txBody>
          <a:bodyPr/>
          <a:lstStyle/>
          <a:p>
            <a:r>
              <a:rPr lang="en-US" dirty="0"/>
              <a:t>Machine Learning Insights into Artificial Aquifer Recharge</a:t>
            </a:r>
            <a:endParaRPr lang="en-GB" dirty="0"/>
          </a:p>
        </p:txBody>
      </p:sp>
      <p:pic>
        <p:nvPicPr>
          <p:cNvPr id="6" name="Picture Placeholder 5" descr="Diagram of a water treatment process&#10;&#10;Description automatically generated">
            <a:extLst>
              <a:ext uri="{FF2B5EF4-FFF2-40B4-BE49-F238E27FC236}">
                <a16:creationId xmlns:a16="http://schemas.microsoft.com/office/drawing/2014/main" id="{C05615EA-B724-F71E-BC0C-2C44D7F50B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219" r="41565"/>
          <a:stretch/>
        </p:blipFill>
        <p:spPr/>
      </p:pic>
      <p:pic>
        <p:nvPicPr>
          <p:cNvPr id="16" name="Tijdelijke aanduiding voor afbeelding 15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Tijdelijke aanduiding voor afbeelding 13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Tijdelijke aanduiding voor afbeelding 12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Site suitability analysis in season water availability scenarios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sz="1200" dirty="0"/>
              <a:t>Valdrich J. Fernandes, Perry G.B. de Louw, Coen J. Ritsema and Ruud P. Bartholomeus</a:t>
            </a:r>
          </a:p>
        </p:txBody>
      </p:sp>
    </p:spTree>
    <p:extLst>
      <p:ext uri="{BB962C8B-B14F-4D97-AF65-F5344CB8AC3E}">
        <p14:creationId xmlns:p14="http://schemas.microsoft.com/office/powerpoint/2010/main" val="198388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Simulation results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4DDB1-761A-B32E-AA25-58226FB9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78214" y="994814"/>
            <a:ext cx="3704186" cy="3704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319CC8-3DCE-1BDC-D5F7-FAD3DBFF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1600" y="994814"/>
            <a:ext cx="3704186" cy="37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9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ML model performance – Initial response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9">
                <a:extLst>
                  <a:ext uri="{FF2B5EF4-FFF2-40B4-BE49-F238E27FC236}">
                    <a16:creationId xmlns:a16="http://schemas.microsoft.com/office/drawing/2014/main" id="{23C3B72C-803B-8C44-FEF3-F176578F63F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54303860"/>
                  </p:ext>
                </p:extLst>
              </p:nvPr>
            </p:nvGraphicFramePr>
            <p:xfrm>
              <a:off x="561600" y="1821084"/>
              <a:ext cx="3245283" cy="15013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1761">
                      <a:extLst>
                        <a:ext uri="{9D8B030D-6E8A-4147-A177-3AD203B41FA5}">
                          <a16:colId xmlns:a16="http://schemas.microsoft.com/office/drawing/2014/main" val="2133691013"/>
                        </a:ext>
                      </a:extLst>
                    </a:gridCol>
                    <a:gridCol w="1081761">
                      <a:extLst>
                        <a:ext uri="{9D8B030D-6E8A-4147-A177-3AD203B41FA5}">
                          <a16:colId xmlns:a16="http://schemas.microsoft.com/office/drawing/2014/main" val="3783709664"/>
                        </a:ext>
                      </a:extLst>
                    </a:gridCol>
                    <a:gridCol w="1081761">
                      <a:extLst>
                        <a:ext uri="{9D8B030D-6E8A-4147-A177-3AD203B41FA5}">
                          <a16:colId xmlns:a16="http://schemas.microsoft.com/office/drawing/2014/main" val="2606710685"/>
                        </a:ext>
                      </a:extLst>
                    </a:gridCol>
                  </a:tblGrid>
                  <a:tr h="500444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+mn-lt"/>
                          </a:endParaRPr>
                        </a:p>
                      </a:txBody>
                      <a:tcPr marL="62941" marR="62941" marT="31471" marB="31471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U-Net</a:t>
                          </a:r>
                        </a:p>
                      </a:txBody>
                      <a:tcPr marL="62941" marR="62941" marT="31471" marB="31471" anchor="ctr">
                        <a:solidFill>
                          <a:srgbClr val="F8766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latin typeface="+mn-lt"/>
                            </a:rPr>
                            <a:t>XGBoost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marL="62941" marR="62941" marT="31471" marB="31471" anchor="ctr">
                        <a:solidFill>
                          <a:srgbClr val="00BF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809752"/>
                      </a:ext>
                    </a:extLst>
                  </a:tr>
                  <a:tr h="5004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kern="1200" dirty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kern="1200" dirty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400" b="1" kern="1200" dirty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2941" marR="62941" marT="31471" marB="31471" anchor="ctr">
                        <a:solidFill>
                          <a:srgbClr val="084C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  <a:latin typeface="+mn-lt"/>
                            </a:rPr>
                            <a:t>0.93</a:t>
                          </a:r>
                        </a:p>
                      </a:txBody>
                      <a:tcPr marL="62941" marR="62941" marT="31471" marB="31471" anchor="ctr">
                        <a:solidFill>
                          <a:srgbClr val="FCBB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  <a:latin typeface="+mn-lt"/>
                            </a:rPr>
                            <a:t>0.92</a:t>
                          </a:r>
                        </a:p>
                      </a:txBody>
                      <a:tcPr marL="62941" marR="62941" marT="31471" marB="31471" anchor="ctr">
                        <a:solidFill>
                          <a:srgbClr val="80DFE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7246957"/>
                      </a:ext>
                    </a:extLst>
                  </a:tr>
                  <a:tr h="500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RMSE</a:t>
                          </a:r>
                        </a:p>
                      </a:txBody>
                      <a:tcPr marL="62941" marR="62941" marT="31471" marB="31471" anchor="ctr">
                        <a:solidFill>
                          <a:srgbClr val="084C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  <a:latin typeface="+mn-lt"/>
                            </a:rPr>
                            <a:t>0.27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𝑀𝑚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 sz="1400" dirty="0">
                            <a:solidFill>
                              <a:schemeClr val="accent6"/>
                            </a:solidFill>
                            <a:latin typeface="+mn-lt"/>
                          </a:endParaRPr>
                        </a:p>
                      </a:txBody>
                      <a:tcPr marL="62941" marR="62941" marT="31471" marB="31471" anchor="ctr">
                        <a:solidFill>
                          <a:srgbClr val="FCBB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  <a:latin typeface="+mn-lt"/>
                            </a:rPr>
                            <a:t>0.30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𝑀𝑚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 sz="1400" dirty="0">
                            <a:solidFill>
                              <a:schemeClr val="accent6"/>
                            </a:solidFill>
                            <a:latin typeface="+mn-lt"/>
                          </a:endParaRPr>
                        </a:p>
                      </a:txBody>
                      <a:tcPr marL="62941" marR="62941" marT="31471" marB="31471" anchor="ctr">
                        <a:solidFill>
                          <a:srgbClr val="80DFE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616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9">
                <a:extLst>
                  <a:ext uri="{FF2B5EF4-FFF2-40B4-BE49-F238E27FC236}">
                    <a16:creationId xmlns:a16="http://schemas.microsoft.com/office/drawing/2014/main" id="{23C3B72C-803B-8C44-FEF3-F176578F63F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54303860"/>
                  </p:ext>
                </p:extLst>
              </p:nvPr>
            </p:nvGraphicFramePr>
            <p:xfrm>
              <a:off x="561600" y="1821084"/>
              <a:ext cx="3245283" cy="15013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1761">
                      <a:extLst>
                        <a:ext uri="{9D8B030D-6E8A-4147-A177-3AD203B41FA5}">
                          <a16:colId xmlns:a16="http://schemas.microsoft.com/office/drawing/2014/main" val="2133691013"/>
                        </a:ext>
                      </a:extLst>
                    </a:gridCol>
                    <a:gridCol w="1081761">
                      <a:extLst>
                        <a:ext uri="{9D8B030D-6E8A-4147-A177-3AD203B41FA5}">
                          <a16:colId xmlns:a16="http://schemas.microsoft.com/office/drawing/2014/main" val="3783709664"/>
                        </a:ext>
                      </a:extLst>
                    </a:gridCol>
                    <a:gridCol w="1081761">
                      <a:extLst>
                        <a:ext uri="{9D8B030D-6E8A-4147-A177-3AD203B41FA5}">
                          <a16:colId xmlns:a16="http://schemas.microsoft.com/office/drawing/2014/main" val="2606710685"/>
                        </a:ext>
                      </a:extLst>
                    </a:gridCol>
                  </a:tblGrid>
                  <a:tr h="500444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+mn-lt"/>
                          </a:endParaRPr>
                        </a:p>
                      </a:txBody>
                      <a:tcPr marL="62941" marR="62941" marT="31471" marB="31471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U-Net</a:t>
                          </a:r>
                        </a:p>
                      </a:txBody>
                      <a:tcPr marL="62941" marR="62941" marT="31471" marB="31471" anchor="ctr">
                        <a:solidFill>
                          <a:srgbClr val="F8766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latin typeface="+mn-lt"/>
                            </a:rPr>
                            <a:t>XGBoost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marL="62941" marR="62941" marT="31471" marB="31471" anchor="ctr">
                        <a:solidFill>
                          <a:srgbClr val="00BF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809752"/>
                      </a:ext>
                    </a:extLst>
                  </a:tr>
                  <a:tr h="5004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941" marR="62941" marT="31471" marB="31471" anchor="ctr">
                        <a:blipFill>
                          <a:blip r:embed="rId2"/>
                          <a:stretch>
                            <a:fillRect l="-562" t="-102439" r="-201685" b="-10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  <a:latin typeface="+mn-lt"/>
                            </a:rPr>
                            <a:t>0.93</a:t>
                          </a:r>
                        </a:p>
                      </a:txBody>
                      <a:tcPr marL="62941" marR="62941" marT="31471" marB="31471" anchor="ctr">
                        <a:solidFill>
                          <a:srgbClr val="FCBBB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  <a:latin typeface="+mn-lt"/>
                            </a:rPr>
                            <a:t>0.92</a:t>
                          </a:r>
                        </a:p>
                      </a:txBody>
                      <a:tcPr marL="62941" marR="62941" marT="31471" marB="31471" anchor="ctr">
                        <a:solidFill>
                          <a:srgbClr val="80DFE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7246957"/>
                      </a:ext>
                    </a:extLst>
                  </a:tr>
                  <a:tr h="500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RMSE</a:t>
                          </a:r>
                        </a:p>
                      </a:txBody>
                      <a:tcPr marL="62941" marR="62941" marT="31471" marB="31471" anchor="ctr">
                        <a:solidFill>
                          <a:srgbClr val="084C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941" marR="62941" marT="31471" marB="31471" anchor="ctr">
                        <a:blipFill>
                          <a:blip r:embed="rId2"/>
                          <a:stretch>
                            <a:fillRect l="-101130" t="-200000" r="-102825" b="-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941" marR="62941" marT="31471" marB="31471" anchor="ctr">
                        <a:blipFill>
                          <a:blip r:embed="rId2"/>
                          <a:stretch>
                            <a:fillRect l="-200000" t="-200000" r="-2247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61691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A graph of a response&#10;&#10;Description automatically generated with medium confidence">
            <a:extLst>
              <a:ext uri="{FF2B5EF4-FFF2-40B4-BE49-F238E27FC236}">
                <a16:creationId xmlns:a16="http://schemas.microsoft.com/office/drawing/2014/main" id="{06B2DD88-17C8-92A2-E983-66894D1DC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34" y="823324"/>
            <a:ext cx="4150966" cy="41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ML model performance – Decay coefficient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2DD88-17C8-92A2-E983-66894D1DC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23262" y="823324"/>
            <a:ext cx="2767310" cy="4150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Content Placeholder 9">
                <a:extLst>
                  <a:ext uri="{FF2B5EF4-FFF2-40B4-BE49-F238E27FC236}">
                    <a16:creationId xmlns:a16="http://schemas.microsoft.com/office/drawing/2014/main" id="{7E459D2B-203E-EF95-0144-1BB11D83320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65101517"/>
                  </p:ext>
                </p:extLst>
              </p:nvPr>
            </p:nvGraphicFramePr>
            <p:xfrm>
              <a:off x="561600" y="1821150"/>
              <a:ext cx="3143134" cy="1501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71567">
                      <a:extLst>
                        <a:ext uri="{9D8B030D-6E8A-4147-A177-3AD203B41FA5}">
                          <a16:colId xmlns:a16="http://schemas.microsoft.com/office/drawing/2014/main" val="2133691013"/>
                        </a:ext>
                      </a:extLst>
                    </a:gridCol>
                    <a:gridCol w="1571567">
                      <a:extLst>
                        <a:ext uri="{9D8B030D-6E8A-4147-A177-3AD203B41FA5}">
                          <a16:colId xmlns:a16="http://schemas.microsoft.com/office/drawing/2014/main" val="2606710685"/>
                        </a:ext>
                      </a:extLst>
                    </a:gridCol>
                  </a:tblGrid>
                  <a:tr h="500400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XGBoost</a:t>
                          </a:r>
                          <a:endParaRPr lang="en-US" sz="1400" dirty="0"/>
                        </a:p>
                      </a:txBody>
                      <a:tcPr anchor="ctr">
                        <a:solidFill>
                          <a:srgbClr val="00BF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809752"/>
                      </a:ext>
                    </a:extLst>
                  </a:tr>
                  <a:tr h="5004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kern="1200" dirty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kern="1200" dirty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400" b="1" kern="1200" dirty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084C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0.81</a:t>
                          </a:r>
                        </a:p>
                      </a:txBody>
                      <a:tcPr anchor="ctr">
                        <a:solidFill>
                          <a:srgbClr val="80DFE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7246957"/>
                      </a:ext>
                    </a:extLst>
                  </a:tr>
                  <a:tr h="500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RMSE</a:t>
                          </a:r>
                        </a:p>
                      </a:txBody>
                      <a:tcPr anchor="ctr">
                        <a:solidFill>
                          <a:srgbClr val="084C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0.005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𝑑𝑎𝑦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solidFill>
                          <a:srgbClr val="80DFE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616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Content Placeholder 9">
                <a:extLst>
                  <a:ext uri="{FF2B5EF4-FFF2-40B4-BE49-F238E27FC236}">
                    <a16:creationId xmlns:a16="http://schemas.microsoft.com/office/drawing/2014/main" id="{7E459D2B-203E-EF95-0144-1BB11D83320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65101517"/>
                  </p:ext>
                </p:extLst>
              </p:nvPr>
            </p:nvGraphicFramePr>
            <p:xfrm>
              <a:off x="561600" y="1821150"/>
              <a:ext cx="3143134" cy="1501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71567">
                      <a:extLst>
                        <a:ext uri="{9D8B030D-6E8A-4147-A177-3AD203B41FA5}">
                          <a16:colId xmlns:a16="http://schemas.microsoft.com/office/drawing/2014/main" val="2133691013"/>
                        </a:ext>
                      </a:extLst>
                    </a:gridCol>
                    <a:gridCol w="1571567">
                      <a:extLst>
                        <a:ext uri="{9D8B030D-6E8A-4147-A177-3AD203B41FA5}">
                          <a16:colId xmlns:a16="http://schemas.microsoft.com/office/drawing/2014/main" val="2606710685"/>
                        </a:ext>
                      </a:extLst>
                    </a:gridCol>
                  </a:tblGrid>
                  <a:tr h="500400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XGBoost</a:t>
                          </a:r>
                          <a:endParaRPr lang="en-US" sz="1400" dirty="0"/>
                        </a:p>
                      </a:txBody>
                      <a:tcPr anchor="ctr">
                        <a:solidFill>
                          <a:srgbClr val="00BF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809752"/>
                      </a:ext>
                    </a:extLst>
                  </a:tr>
                  <a:tr h="500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88" t="-102439" r="-101550" b="-10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0.81</a:t>
                          </a:r>
                        </a:p>
                      </a:txBody>
                      <a:tcPr anchor="ctr">
                        <a:solidFill>
                          <a:srgbClr val="80DFE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7246957"/>
                      </a:ext>
                    </a:extLst>
                  </a:tr>
                  <a:tr h="500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RMSE</a:t>
                          </a:r>
                        </a:p>
                      </a:txBody>
                      <a:tcPr anchor="ctr">
                        <a:solidFill>
                          <a:srgbClr val="084C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388" t="-200000" r="-1550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61691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9975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229112" cy="3092400"/>
          </a:xfrm>
        </p:spPr>
        <p:txBody>
          <a:bodyPr/>
          <a:lstStyle/>
          <a:p>
            <a:r>
              <a:rPr lang="en-US" sz="1200" dirty="0"/>
              <a:t>11 recharge rates at 7744 site, for a total of 84,942 scenarios</a:t>
            </a:r>
          </a:p>
          <a:p>
            <a:r>
              <a:rPr lang="en-US" sz="1200" dirty="0"/>
              <a:t>Completed in 16.5 minutes with ML vs 270 days with the numerical groundwater model</a:t>
            </a:r>
          </a:p>
          <a:p>
            <a:r>
              <a:rPr lang="en-US" sz="1200" dirty="0"/>
              <a:t>East and center of the study area stand out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Optimizing Steady-state response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13</a:t>
            </a:fld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25A2E8-3124-8E2A-9765-7D68D1BA5E77}"/>
              </a:ext>
            </a:extLst>
          </p:cNvPr>
          <p:cNvGrpSpPr/>
          <p:nvPr/>
        </p:nvGrpSpPr>
        <p:grpSpPr>
          <a:xfrm>
            <a:off x="5436295" y="759077"/>
            <a:ext cx="2670115" cy="4310246"/>
            <a:chOff x="25479065" y="6624258"/>
            <a:chExt cx="3428044" cy="5533736"/>
          </a:xfrm>
        </p:grpSpPr>
        <p:pic>
          <p:nvPicPr>
            <p:cNvPr id="12" name="Picture 11" descr="A diagram of a blue and white pattern&#10;&#10;Description automatically generated with medium confidence">
              <a:extLst>
                <a:ext uri="{FF2B5EF4-FFF2-40B4-BE49-F238E27FC236}">
                  <a16:creationId xmlns:a16="http://schemas.microsoft.com/office/drawing/2014/main" id="{B40C1FF2-E081-53E2-1A24-EAB10C699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99"/>
            <a:stretch/>
          </p:blipFill>
          <p:spPr>
            <a:xfrm>
              <a:off x="25479065" y="6624258"/>
              <a:ext cx="3428044" cy="553373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BC4547-2F65-03FA-521B-3E71F3587792}"/>
                </a:ext>
              </a:extLst>
            </p:cNvPr>
            <p:cNvSpPr/>
            <p:nvPr/>
          </p:nvSpPr>
          <p:spPr>
            <a:xfrm>
              <a:off x="25804457" y="6711156"/>
              <a:ext cx="3102652" cy="2829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dirty="0">
                  <a:solidFill>
                    <a:schemeClr val="accent6"/>
                  </a:solidFill>
                </a:rPr>
                <a:t>Response volume [million m</a:t>
              </a:r>
              <a:r>
                <a:rPr lang="en-GB" sz="1050" dirty="0">
                  <a:solidFill>
                    <a:schemeClr val="accent6"/>
                  </a:solidFill>
                </a:rPr>
                <a:t>3</a:t>
              </a:r>
              <a:r>
                <a:rPr lang="en-US" sz="1050" dirty="0">
                  <a:solidFill>
                    <a:schemeClr val="accent6"/>
                  </a:solidFill>
                </a:rPr>
                <a:t>]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5C2F3A-F97A-7C02-EF7B-137D6D0C74E8}"/>
                </a:ext>
              </a:extLst>
            </p:cNvPr>
            <p:cNvSpPr/>
            <p:nvPr/>
          </p:nvSpPr>
          <p:spPr>
            <a:xfrm>
              <a:off x="25804457" y="8608832"/>
              <a:ext cx="3102652" cy="2829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dirty="0">
                  <a:solidFill>
                    <a:schemeClr val="accent6"/>
                  </a:solidFill>
                </a:rPr>
                <a:t>Stored water [million m</a:t>
              </a:r>
              <a:r>
                <a:rPr lang="en-GB" sz="1050" dirty="0">
                  <a:solidFill>
                    <a:schemeClr val="accent6"/>
                  </a:solidFill>
                </a:rPr>
                <a:t>3</a:t>
              </a:r>
              <a:r>
                <a:rPr lang="en-US" sz="1050" dirty="0">
                  <a:solidFill>
                    <a:schemeClr val="accent6"/>
                  </a:solidFill>
                </a:rPr>
                <a:t>]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49BF03-9004-D7B7-4804-181ADF52894A}"/>
                </a:ext>
              </a:extLst>
            </p:cNvPr>
            <p:cNvSpPr/>
            <p:nvPr/>
          </p:nvSpPr>
          <p:spPr>
            <a:xfrm>
              <a:off x="25804457" y="10450818"/>
              <a:ext cx="3102652" cy="406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dirty="0">
                  <a:solidFill>
                    <a:schemeClr val="accent6"/>
                  </a:solidFill>
                </a:rPr>
                <a:t>Optimal recharge rate [mm/day]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66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078800" cy="3092400"/>
          </a:xfrm>
        </p:spPr>
        <p:txBody>
          <a:bodyPr/>
          <a:lstStyle/>
          <a:p>
            <a:r>
              <a:rPr lang="en-US" sz="1200" b="1" dirty="0"/>
              <a:t>Non-linear relations</a:t>
            </a:r>
          </a:p>
          <a:p>
            <a:r>
              <a:rPr lang="en-US" sz="1200" dirty="0"/>
              <a:t>Site choices [A, B] are the most important</a:t>
            </a:r>
          </a:p>
          <a:p>
            <a:r>
              <a:rPr lang="en-US" sz="1200" dirty="0"/>
              <a:t>Among the aquifer properties [C, H, I], Porosity is the most important</a:t>
            </a:r>
          </a:p>
          <a:p>
            <a:r>
              <a:rPr lang="en-US" sz="1200" dirty="0"/>
              <a:t>Followed by surface network properties [D, F,G]</a:t>
            </a:r>
          </a:p>
          <a:p>
            <a:r>
              <a:rPr lang="en-US" sz="1200" dirty="0"/>
              <a:t> Smaller response if shallow groundwater [E]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Effect of inputs – Initial response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14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AB770-220A-C986-C69C-32461343464A}"/>
              </a:ext>
            </a:extLst>
          </p:cNvPr>
          <p:cNvSpPr/>
          <p:nvPr/>
        </p:nvSpPr>
        <p:spPr>
          <a:xfrm>
            <a:off x="4824000" y="880200"/>
            <a:ext cx="4068000" cy="40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Redacted</a:t>
            </a:r>
          </a:p>
        </p:txBody>
      </p:sp>
    </p:spTree>
    <p:extLst>
      <p:ext uri="{BB962C8B-B14F-4D97-AF65-F5344CB8AC3E}">
        <p14:creationId xmlns:p14="http://schemas.microsoft.com/office/powerpoint/2010/main" val="355164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078800" cy="3092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200" b="1" dirty="0"/>
              <a:t>Non-linear relations</a:t>
            </a:r>
            <a:endParaRPr lang="en-US" sz="1200" dirty="0"/>
          </a:p>
          <a:p>
            <a:pPr>
              <a:lnSpc>
                <a:spcPct val="100000"/>
              </a:lnSpc>
            </a:pPr>
            <a:r>
              <a:rPr lang="en-US" sz="1200" dirty="0"/>
              <a:t>Very small sites – quicker decay [A]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Aquifer properties are much more important [C, H]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Among surface network properties, river conductance [D] is the most important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Shallow groundwater – quicker decay [E]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Effect of inputs – Decay coefficient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15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062A35-8A5C-9E55-07EC-7E26B5106045}"/>
              </a:ext>
            </a:extLst>
          </p:cNvPr>
          <p:cNvSpPr/>
          <p:nvPr/>
        </p:nvSpPr>
        <p:spPr>
          <a:xfrm>
            <a:off x="4824000" y="880200"/>
            <a:ext cx="4068000" cy="40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Redacted</a:t>
            </a:r>
          </a:p>
        </p:txBody>
      </p:sp>
    </p:spTree>
    <p:extLst>
      <p:ext uri="{BB962C8B-B14F-4D97-AF65-F5344CB8AC3E}">
        <p14:creationId xmlns:p14="http://schemas.microsoft.com/office/powerpoint/2010/main" val="3559514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4" descr="A blue and white map&#10;&#10;Description automatically generated">
            <a:extLst>
              <a:ext uri="{FF2B5EF4-FFF2-40B4-BE49-F238E27FC236}">
                <a16:creationId xmlns:a16="http://schemas.microsoft.com/office/drawing/2014/main" id="{3F731AC0-381B-377F-0A50-20385D28D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72" r="9406" b="24662"/>
          <a:stretch/>
        </p:blipFill>
        <p:spPr>
          <a:xfrm>
            <a:off x="894250" y="1"/>
            <a:ext cx="8249751" cy="51434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rgbClr val="045FC4">
              <a:lumMod val="50000"/>
            </a:srgb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9534F7-FDC0-C821-74AF-BCCB56D50AF5}"/>
              </a:ext>
            </a:extLst>
          </p:cNvPr>
          <p:cNvSpPr/>
          <p:nvPr/>
        </p:nvSpPr>
        <p:spPr>
          <a:xfrm>
            <a:off x="1" y="1"/>
            <a:ext cx="894248" cy="514349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BBE3A5-AC88-3452-B3B3-44BCC6786CF8}"/>
              </a:ext>
            </a:extLst>
          </p:cNvPr>
          <p:cNvSpPr/>
          <p:nvPr/>
        </p:nvSpPr>
        <p:spPr>
          <a:xfrm>
            <a:off x="1" y="1"/>
            <a:ext cx="9143999" cy="5143498"/>
          </a:xfrm>
          <a:prstGeom prst="rect">
            <a:avLst/>
          </a:prstGeom>
          <a:gradFill flip="none" rotWithShape="1">
            <a:gsLst>
              <a:gs pos="59000">
                <a:srgbClr val="045FC4">
                  <a:lumMod val="60000"/>
                  <a:lumOff val="40000"/>
                  <a:alpha val="50000"/>
                </a:srgbClr>
              </a:gs>
              <a:gs pos="0">
                <a:srgbClr val="045FC4">
                  <a:lumMod val="60000"/>
                  <a:lumOff val="40000"/>
                  <a:alpha val="20000"/>
                </a:srgbClr>
              </a:gs>
              <a:gs pos="100000">
                <a:srgbClr val="045FC4">
                  <a:lumMod val="60000"/>
                  <a:lumOff val="40000"/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16</a:t>
            </a:fld>
            <a:endParaRPr lang="en-GB" dirty="0"/>
          </a:p>
        </p:txBody>
      </p:sp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F5305E8C-08D6-3C7B-A23C-185F6687D547}"/>
              </a:ext>
            </a:extLst>
          </p:cNvPr>
          <p:cNvSpPr txBox="1">
            <a:spLocks/>
          </p:cNvSpPr>
          <p:nvPr/>
        </p:nvSpPr>
        <p:spPr>
          <a:xfrm>
            <a:off x="493200" y="1368000"/>
            <a:ext cx="8398800" cy="1213912"/>
          </a:xfrm>
          <a:prstGeom prst="roundRect">
            <a:avLst/>
          </a:prstGeom>
          <a:solidFill>
            <a:schemeClr val="bg1">
              <a:lumMod val="95000"/>
              <a:alpha val="34000"/>
            </a:schemeClr>
          </a:solidFill>
          <a:effectLst>
            <a:softEdge rad="38100"/>
          </a:effectLst>
        </p:spPr>
        <p:txBody>
          <a:bodyPr/>
          <a:lstStyle>
            <a:lvl1pPr marL="252413" indent="-252413" algn="l" rtl="0" fontAlgn="base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982663" indent="-285750" algn="l" rtl="0" fontAlgn="base">
              <a:lnSpc>
                <a:spcPts val="24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18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400"/>
              </a:lnSpc>
              <a:spcBef>
                <a:spcPts val="9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18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400"/>
              </a:lnSpc>
              <a:spcBef>
                <a:spcPts val="9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18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400"/>
              </a:lnSpc>
              <a:spcBef>
                <a:spcPts val="9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18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>
                <a:solidFill>
                  <a:srgbClr val="004561"/>
                </a:solidFill>
              </a:rPr>
              <a:t>Machine Learning can accurately estimate the response to artificial recharge, near instant estimates</a:t>
            </a:r>
          </a:p>
          <a:p>
            <a:pPr>
              <a:buClrTx/>
            </a:pPr>
            <a:r>
              <a:rPr lang="en-US" dirty="0">
                <a:solidFill>
                  <a:srgbClr val="004561"/>
                </a:solidFill>
              </a:rPr>
              <a:t>Non-linear relations can be identified by leveraging explainable AI</a:t>
            </a:r>
          </a:p>
          <a:p>
            <a:pPr>
              <a:buClrTx/>
            </a:pPr>
            <a:endParaRPr lang="en-GB" dirty="0">
              <a:solidFill>
                <a:srgbClr val="004561"/>
              </a:solidFill>
            </a:endParaRPr>
          </a:p>
        </p:txBody>
      </p:sp>
      <p:sp>
        <p:nvSpPr>
          <p:cNvPr id="19" name="Titel 3">
            <a:extLst>
              <a:ext uri="{FF2B5EF4-FFF2-40B4-BE49-F238E27FC236}">
                <a16:creationId xmlns:a16="http://schemas.microsoft.com/office/drawing/2014/main" id="{BC178023-2E0E-22B0-19C3-E704819F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638197"/>
          </a:xfrm>
          <a:prstGeom prst="roundRect">
            <a:avLst/>
          </a:prstGeom>
          <a:solidFill>
            <a:schemeClr val="bg1">
              <a:lumMod val="95000"/>
              <a:alpha val="34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GB" dirty="0">
                <a:solidFill>
                  <a:srgbClr val="004561"/>
                </a:solidFill>
              </a:rPr>
              <a:t>Summary</a:t>
            </a:r>
          </a:p>
        </p:txBody>
      </p:sp>
      <p:pic>
        <p:nvPicPr>
          <p:cNvPr id="20" name="Picture Placeholder 81" descr="icon&#10;">
            <a:extLst>
              <a:ext uri="{FF2B5EF4-FFF2-40B4-BE49-F238E27FC236}">
                <a16:creationId xmlns:a16="http://schemas.microsoft.com/office/drawing/2014/main" id="{7DF3B275-4AE4-D251-50BB-06A905DD0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99494" y="4404811"/>
            <a:ext cx="369944" cy="3687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D0CC3C-1D41-352D-6D0F-FF45F3BEEC88}"/>
              </a:ext>
            </a:extLst>
          </p:cNvPr>
          <p:cNvSpPr txBox="1"/>
          <p:nvPr/>
        </p:nvSpPr>
        <p:spPr>
          <a:xfrm>
            <a:off x="5869438" y="4404267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valdrich.fernandes@wur.nl</a:t>
            </a:r>
            <a:endParaRPr lang="LID4096" dirty="0">
              <a:solidFill>
                <a:schemeClr val="bg2">
                  <a:lumMod val="8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5E78AF-524B-5104-7C56-A9962AAC8E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2514" y="4693506"/>
            <a:ext cx="1596572" cy="3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78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US" dirty="0"/>
              <a:t>Artificial Aquifer recharge</a:t>
            </a:r>
            <a:endParaRPr lang="en-GB" dirty="0"/>
          </a:p>
        </p:txBody>
      </p:sp>
      <p:pic>
        <p:nvPicPr>
          <p:cNvPr id="6" name="Picture Placeholder 5" descr="Diagram of a water treatment process&#10;&#10;Description automatically generated">
            <a:extLst>
              <a:ext uri="{FF2B5EF4-FFF2-40B4-BE49-F238E27FC236}">
                <a16:creationId xmlns:a16="http://schemas.microsoft.com/office/drawing/2014/main" id="{C05615EA-B724-F71E-BC0C-2C44D7F50B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53" r="-130" b="1041"/>
          <a:stretch/>
        </p:blipFill>
        <p:spPr>
          <a:xfrm>
            <a:off x="0" y="827974"/>
            <a:ext cx="9144000" cy="37304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8F95AE-0565-BAF9-2513-D118C36038E9}"/>
              </a:ext>
            </a:extLst>
          </p:cNvPr>
          <p:cNvSpPr/>
          <p:nvPr/>
        </p:nvSpPr>
        <p:spPr>
          <a:xfrm>
            <a:off x="0" y="4272150"/>
            <a:ext cx="295452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i="1" dirty="0" err="1"/>
              <a:t>Vanderzalm</a:t>
            </a:r>
            <a:r>
              <a:rPr lang="en-GB" sz="1200" i="1" dirty="0"/>
              <a:t> , et al. (2022)</a:t>
            </a:r>
          </a:p>
        </p:txBody>
      </p:sp>
    </p:spTree>
    <p:extLst>
      <p:ext uri="{BB962C8B-B14F-4D97-AF65-F5344CB8AC3E}">
        <p14:creationId xmlns:p14="http://schemas.microsoft.com/office/powerpoint/2010/main" val="1316445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42516" y="944823"/>
            <a:ext cx="3901000" cy="3092400"/>
          </a:xfrm>
        </p:spPr>
        <p:txBody>
          <a:bodyPr/>
          <a:lstStyle/>
          <a:p>
            <a:pPr marL="338840" indent="-3388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Longer dry periods in Europe, comparable to the 2018-2020 drought</a:t>
            </a:r>
            <a:r>
              <a:rPr lang="en-GB" sz="1400" baseline="30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In the Netherlands?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5B5545-2EEC-A160-85E1-0C0F5A036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25"/>
          <a:stretch/>
        </p:blipFill>
        <p:spPr>
          <a:xfrm>
            <a:off x="716741" y="2054549"/>
            <a:ext cx="8020118" cy="2268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C40C6-BF46-FEB7-40D5-F616C49C0692}"/>
              </a:ext>
            </a:extLst>
          </p:cNvPr>
          <p:cNvSpPr txBox="1"/>
          <p:nvPr/>
        </p:nvSpPr>
        <p:spPr>
          <a:xfrm>
            <a:off x="-1" y="4249876"/>
            <a:ext cx="2350347" cy="297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200" i="1" dirty="0">
                <a:latin typeface="+mn-lt"/>
              </a:rPr>
              <a:t>Rakovec, O., et al., 2022</a:t>
            </a:r>
          </a:p>
        </p:txBody>
      </p:sp>
    </p:spTree>
    <p:extLst>
      <p:ext uri="{BB962C8B-B14F-4D97-AF65-F5344CB8AC3E}">
        <p14:creationId xmlns:p14="http://schemas.microsoft.com/office/powerpoint/2010/main" val="2367016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814627B6-463A-8B26-76FC-53262788D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33" y="1106277"/>
            <a:ext cx="4953465" cy="1841946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42516" y="944823"/>
            <a:ext cx="3901000" cy="3092400"/>
          </a:xfrm>
        </p:spPr>
        <p:txBody>
          <a:bodyPr/>
          <a:lstStyle/>
          <a:p>
            <a:pPr marL="338840" indent="-3388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Longer dry periods in Europe, comparable to the 2018-2020 drought</a:t>
            </a:r>
            <a:r>
              <a:rPr lang="en-GB" sz="1400" baseline="30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chemeClr val="tx1"/>
              </a:solidFill>
            </a:endParaRPr>
          </a:p>
          <a:p>
            <a:pPr marL="338840" indent="-33884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Historical focused on discharging water, e.g. for agriculture and cities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In the Netherlands?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8FB77-BDDF-33AE-5DDA-587D0FB882E4}"/>
              </a:ext>
            </a:extLst>
          </p:cNvPr>
          <p:cNvSpPr txBox="1"/>
          <p:nvPr/>
        </p:nvSpPr>
        <p:spPr>
          <a:xfrm>
            <a:off x="0" y="4245448"/>
            <a:ext cx="4572000" cy="31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1"/>
              </a:lnSpc>
            </a:pPr>
            <a:r>
              <a:rPr lang="en-US" sz="1200" i="1" dirty="0" err="1">
                <a:latin typeface="+mn-lt"/>
              </a:rPr>
              <a:t>Massop</a:t>
            </a:r>
            <a:r>
              <a:rPr lang="en-US" sz="1200" i="1" dirty="0">
                <a:latin typeface="+mn-lt"/>
              </a:rPr>
              <a:t>, </a:t>
            </a:r>
            <a:r>
              <a:rPr lang="en-US" sz="1200" i="1" dirty="0" err="1">
                <a:latin typeface="+mn-lt"/>
              </a:rPr>
              <a:t>H.Th.L</a:t>
            </a:r>
            <a:r>
              <a:rPr lang="en-US" sz="1200" i="1" dirty="0">
                <a:latin typeface="+mn-lt"/>
              </a:rPr>
              <a:t>., et al., 2009</a:t>
            </a:r>
            <a:endParaRPr lang="nl-NL" sz="1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092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42516" y="944823"/>
            <a:ext cx="3901000" cy="3092400"/>
          </a:xfrm>
        </p:spPr>
        <p:txBody>
          <a:bodyPr/>
          <a:lstStyle/>
          <a:p>
            <a:pPr marL="338840" indent="-3388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Longer dry periods in Europe, comparable to the 2018-2020 drought</a:t>
            </a:r>
            <a:r>
              <a:rPr lang="en-GB" sz="1400" baseline="30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chemeClr val="tx1"/>
              </a:solidFill>
            </a:endParaRPr>
          </a:p>
          <a:p>
            <a:pPr marL="338840" indent="-33884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Historical focused on discharging water, e.g. for agriculture and cities</a:t>
            </a:r>
          </a:p>
          <a:p>
            <a:pPr marL="338840" indent="-33884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Groundwater extraction for drinking water</a:t>
            </a:r>
          </a:p>
          <a:p>
            <a:pPr marL="338840" indent="-3388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Nature faces severe desiccation</a:t>
            </a:r>
            <a:r>
              <a:rPr lang="en-GB" sz="1400" baseline="30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In the Netherlands?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A9E18-016A-6ABF-CF02-A7770C13A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61" y="904191"/>
            <a:ext cx="4629739" cy="1984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72122E-244C-A088-9891-31955CFFDAC5}"/>
              </a:ext>
            </a:extLst>
          </p:cNvPr>
          <p:cNvSpPr/>
          <p:nvPr/>
        </p:nvSpPr>
        <p:spPr>
          <a:xfrm>
            <a:off x="0" y="4236004"/>
            <a:ext cx="188359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i="1" dirty="0"/>
              <a:t>Vewin (2023)</a:t>
            </a:r>
          </a:p>
        </p:txBody>
      </p:sp>
    </p:spTree>
    <p:extLst>
      <p:ext uri="{BB962C8B-B14F-4D97-AF65-F5344CB8AC3E}">
        <p14:creationId xmlns:p14="http://schemas.microsoft.com/office/powerpoint/2010/main" val="356819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Study area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406C38-12A1-D9C4-4998-B2CC12FF4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" b="-148"/>
          <a:stretch/>
        </p:blipFill>
        <p:spPr bwMode="auto">
          <a:xfrm>
            <a:off x="2036165" y="860158"/>
            <a:ext cx="5381270" cy="3799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257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US" dirty="0"/>
              <a:t>Artificial Aquifer recharge</a:t>
            </a:r>
            <a:endParaRPr lang="en-GB" dirty="0"/>
          </a:p>
        </p:txBody>
      </p:sp>
      <p:pic>
        <p:nvPicPr>
          <p:cNvPr id="6" name="Picture Placeholder 5" descr="Diagram of a water treatment process&#10;&#10;Description automatically generated">
            <a:extLst>
              <a:ext uri="{FF2B5EF4-FFF2-40B4-BE49-F238E27FC236}">
                <a16:creationId xmlns:a16="http://schemas.microsoft.com/office/drawing/2014/main" id="{C05615EA-B724-F71E-BC0C-2C44D7F50B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53" r="-130" b="1041"/>
          <a:stretch/>
        </p:blipFill>
        <p:spPr>
          <a:xfrm>
            <a:off x="0" y="827974"/>
            <a:ext cx="9144000" cy="37304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445656-86DC-ED6A-BFE0-F99470BEE26C}"/>
              </a:ext>
            </a:extLst>
          </p:cNvPr>
          <p:cNvSpPr/>
          <p:nvPr/>
        </p:nvSpPr>
        <p:spPr>
          <a:xfrm>
            <a:off x="0" y="4272150"/>
            <a:ext cx="2954522" cy="286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i="1" dirty="0"/>
              <a:t>From: </a:t>
            </a:r>
            <a:r>
              <a:rPr lang="en-GB" sz="1200" i="1" dirty="0" err="1"/>
              <a:t>Vanderzalm</a:t>
            </a:r>
            <a:r>
              <a:rPr lang="en-GB" sz="1200" i="1" dirty="0"/>
              <a:t> , et al. (2022)</a:t>
            </a:r>
          </a:p>
        </p:txBody>
      </p:sp>
    </p:spTree>
    <p:extLst>
      <p:ext uri="{BB962C8B-B14F-4D97-AF65-F5344CB8AC3E}">
        <p14:creationId xmlns:p14="http://schemas.microsoft.com/office/powerpoint/2010/main" val="2751112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Methodology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406C38-12A1-D9C4-4998-B2CC12FF4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 b="740"/>
          <a:stretch/>
        </p:blipFill>
        <p:spPr bwMode="auto">
          <a:xfrm>
            <a:off x="1171930" y="840144"/>
            <a:ext cx="7109740" cy="3839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947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Simulation results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9</a:t>
            </a:fld>
            <a:endParaRPr lang="en-GB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B0C68D9-4C81-2106-FDB7-B19B0163D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662" y="1312670"/>
            <a:ext cx="5160707" cy="3225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323098-61EC-66C6-066D-407D1C0209F8}"/>
                  </a:ext>
                </a:extLst>
              </p:cNvPr>
              <p:cNvSpPr txBox="1"/>
              <p:nvPr/>
            </p:nvSpPr>
            <p:spPr>
              <a:xfrm>
                <a:off x="6336794" y="2453372"/>
                <a:ext cx="2368854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ⅇ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323098-61EC-66C6-066D-407D1C020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794" y="2453372"/>
                <a:ext cx="2368854" cy="438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62E834-5158-E182-BAC7-13D2A4DDC16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981752" y="1271642"/>
            <a:ext cx="1559413" cy="822321"/>
          </a:xfrm>
          <a:prstGeom prst="straightConnector1">
            <a:avLst/>
          </a:prstGeom>
          <a:ln w="38100" cap="rnd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D49FED-BAFB-33F3-281E-2D57FA24B72F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41165" y="1271642"/>
            <a:ext cx="30340" cy="1059777"/>
          </a:xfrm>
          <a:prstGeom prst="straightConnector1">
            <a:avLst/>
          </a:prstGeom>
          <a:ln w="38100" cap="rnd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9FF050-0E10-602C-C756-517D71A23E1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41165" y="1271642"/>
            <a:ext cx="1635294" cy="911497"/>
          </a:xfrm>
          <a:prstGeom prst="straightConnector1">
            <a:avLst/>
          </a:prstGeom>
          <a:ln w="38100" cap="rnd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714C6D-59C2-08E9-0093-453C0D5E5E6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710464" y="3334043"/>
            <a:ext cx="872665" cy="1071104"/>
          </a:xfrm>
          <a:prstGeom prst="straightConnector1">
            <a:avLst/>
          </a:prstGeom>
          <a:ln w="38100" cap="rnd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C930C5-6740-3B00-BC34-5F76AEA4ED42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4104461" y="3573194"/>
            <a:ext cx="2478668" cy="831953"/>
          </a:xfrm>
          <a:prstGeom prst="straightConnector1">
            <a:avLst/>
          </a:prstGeom>
          <a:ln w="38100" cap="rnd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7D7D7AF-FD86-BE3F-E9DF-D49B2988EB45}"/>
                  </a:ext>
                </a:extLst>
              </p:cNvPr>
              <p:cNvSpPr/>
              <p:nvPr/>
            </p:nvSpPr>
            <p:spPr>
              <a:xfrm>
                <a:off x="6583129" y="4142376"/>
                <a:ext cx="1196528" cy="525541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7D7D7AF-FD86-BE3F-E9DF-D49B2988EB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129" y="4142376"/>
                <a:ext cx="1196528" cy="52554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FF4AB43-C638-88EA-C7D5-80EF62228BB3}"/>
                  </a:ext>
                </a:extLst>
              </p:cNvPr>
              <p:cNvSpPr/>
              <p:nvPr/>
            </p:nvSpPr>
            <p:spPr>
              <a:xfrm>
                <a:off x="2943565" y="746042"/>
                <a:ext cx="1195200" cy="5256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FF4AB43-C638-88EA-C7D5-80EF62228B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565" y="746042"/>
                <a:ext cx="1195200" cy="5256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32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6" grpId="0" animBg="1"/>
    </p:bldLst>
  </p:timing>
</p:sld>
</file>

<file path=ppt/theme/theme1.xml><?xml version="1.0" encoding="utf-8"?>
<a:theme xmlns:a="http://schemas.openxmlformats.org/drawingml/2006/main" name="WUR">
  <a:themeElements>
    <a:clrScheme name="WUR 2022">
      <a:dk1>
        <a:srgbClr val="005172"/>
      </a:dk1>
      <a:lt1>
        <a:srgbClr val="FFFFFF"/>
      </a:lt1>
      <a:dk2>
        <a:srgbClr val="008A00"/>
      </a:dk2>
      <a:lt2>
        <a:srgbClr val="005172"/>
      </a:lt2>
      <a:accent1>
        <a:srgbClr val="6AADE4"/>
      </a:accent1>
      <a:accent2>
        <a:srgbClr val="D0B972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549F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78a02c3-dcb1-4f55-8fb3-16a25a3c135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F2D9741B43248AE3D595E5391EDFB" ma:contentTypeVersion="17" ma:contentTypeDescription="Een nieuw document maken." ma:contentTypeScope="" ma:versionID="a0a5022502a4c844994e6b9907aff6c0">
  <xsd:schema xmlns:xsd="http://www.w3.org/2001/XMLSchema" xmlns:xs="http://www.w3.org/2001/XMLSchema" xmlns:p="http://schemas.microsoft.com/office/2006/metadata/properties" xmlns:ns3="f78a02c3-dcb1-4f55-8fb3-16a25a3c135c" xmlns:ns4="0a7ef9c7-4fbc-4488-ab95-bb09c68a5b5d" targetNamespace="http://schemas.microsoft.com/office/2006/metadata/properties" ma:root="true" ma:fieldsID="3f923bff3ba9871903a70a5a890b9718" ns3:_="" ns4:_="">
    <xsd:import namespace="f78a02c3-dcb1-4f55-8fb3-16a25a3c135c"/>
    <xsd:import namespace="0a7ef9c7-4fbc-4488-ab95-bb09c68a5b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a02c3-dcb1-4f55-8fb3-16a25a3c13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ef9c7-4fbc-4488-ab95-bb09c68a5b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EF8742-3D10-4A62-8793-D4E1DE0D8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7C3F7C-1C4E-4F06-BC08-7716D8B094CC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f78a02c3-dcb1-4f55-8fb3-16a25a3c135c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0a7ef9c7-4fbc-4488-ab95-bb09c68a5b5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DDE0CBF-3E95-4C86-BE28-4F6855E338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8a02c3-dcb1-4f55-8fb3-16a25a3c135c"/>
    <ds:schemaRef ds:uri="0a7ef9c7-4fbc-4488-ab95-bb09c68a5b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</TotalTime>
  <Words>426</Words>
  <Application>Microsoft Office PowerPoint</Application>
  <PresentationFormat>On-screen Show (16:9)</PresentationFormat>
  <Paragraphs>80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Verdana</vt:lpstr>
      <vt:lpstr>Wingdings</vt:lpstr>
      <vt:lpstr>WUR</vt:lpstr>
      <vt:lpstr>Machine Learning Insights into Artificial Aquifer Recharge</vt:lpstr>
      <vt:lpstr>Artificial Aquifer recharge</vt:lpstr>
      <vt:lpstr>In the Netherlands?</vt:lpstr>
      <vt:lpstr>In the Netherlands?</vt:lpstr>
      <vt:lpstr>In the Netherlands?</vt:lpstr>
      <vt:lpstr>Study area</vt:lpstr>
      <vt:lpstr>Artificial Aquifer recharge</vt:lpstr>
      <vt:lpstr>Methodology</vt:lpstr>
      <vt:lpstr>Simulation results</vt:lpstr>
      <vt:lpstr>Simulation results</vt:lpstr>
      <vt:lpstr>ML model performance – Initial response</vt:lpstr>
      <vt:lpstr>ML model performance – Decay coefficient</vt:lpstr>
      <vt:lpstr>Optimizing Steady-state response</vt:lpstr>
      <vt:lpstr>Effect of inputs – Initial response</vt:lpstr>
      <vt:lpstr>Effect of inputs – Decay coefficient</vt:lpstr>
      <vt:lpstr>Summary</vt:lpstr>
    </vt:vector>
  </TitlesOfParts>
  <Company>Wageningen University &amp;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Valdrich Fernandes</dc:creator>
  <cp:lastModifiedBy>Fernandes, Valdrich</cp:lastModifiedBy>
  <cp:revision>317</cp:revision>
  <dcterms:created xsi:type="dcterms:W3CDTF">2011-09-29T08:30:03Z</dcterms:created>
  <dcterms:modified xsi:type="dcterms:W3CDTF">2024-05-24T10:05:52Z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WHUKW</vt:lpwstr>
  </property>
  <property fmtid="{D5CDD505-2E9C-101B-9397-08002B2CF9AE}" pid="3" name="ContentTypeId">
    <vt:lpwstr>0x0101006D2F2D9741B43248AE3D595E5391EDFB</vt:lpwstr>
  </property>
</Properties>
</file>